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6"/>
  </p:notesMasterIdLst>
  <p:handoutMasterIdLst>
    <p:handoutMasterId r:id="rId67"/>
  </p:handoutMasterIdLst>
  <p:sldIdLst>
    <p:sldId id="256" r:id="rId2"/>
    <p:sldId id="397" r:id="rId3"/>
    <p:sldId id="344" r:id="rId4"/>
    <p:sldId id="311" r:id="rId5"/>
    <p:sldId id="345" r:id="rId6"/>
    <p:sldId id="398" r:id="rId7"/>
    <p:sldId id="313" r:id="rId8"/>
    <p:sldId id="383" r:id="rId9"/>
    <p:sldId id="335" r:id="rId10"/>
    <p:sldId id="326" r:id="rId11"/>
    <p:sldId id="258" r:id="rId12"/>
    <p:sldId id="371" r:id="rId13"/>
    <p:sldId id="327" r:id="rId14"/>
    <p:sldId id="257" r:id="rId15"/>
    <p:sldId id="293" r:id="rId16"/>
    <p:sldId id="370" r:id="rId17"/>
    <p:sldId id="280" r:id="rId18"/>
    <p:sldId id="287" r:id="rId19"/>
    <p:sldId id="286" r:id="rId20"/>
    <p:sldId id="338" r:id="rId21"/>
    <p:sldId id="385" r:id="rId22"/>
    <p:sldId id="386" r:id="rId23"/>
    <p:sldId id="387" r:id="rId24"/>
    <p:sldId id="297" r:id="rId25"/>
    <p:sldId id="388" r:id="rId26"/>
    <p:sldId id="391" r:id="rId27"/>
    <p:sldId id="389" r:id="rId28"/>
    <p:sldId id="390" r:id="rId29"/>
    <p:sldId id="270" r:id="rId30"/>
    <p:sldId id="343" r:id="rId31"/>
    <p:sldId id="392" r:id="rId32"/>
    <p:sldId id="273" r:id="rId33"/>
    <p:sldId id="291" r:id="rId34"/>
    <p:sldId id="292" r:id="rId35"/>
    <p:sldId id="271" r:id="rId36"/>
    <p:sldId id="302" r:id="rId37"/>
    <p:sldId id="394" r:id="rId38"/>
    <p:sldId id="384" r:id="rId39"/>
    <p:sldId id="342" r:id="rId40"/>
    <p:sldId id="393" r:id="rId41"/>
    <p:sldId id="373" r:id="rId42"/>
    <p:sldId id="374" r:id="rId43"/>
    <p:sldId id="375" r:id="rId44"/>
    <p:sldId id="400" r:id="rId45"/>
    <p:sldId id="308" r:id="rId46"/>
    <p:sldId id="309" r:id="rId47"/>
    <p:sldId id="395" r:id="rId48"/>
    <p:sldId id="382" r:id="rId49"/>
    <p:sldId id="298" r:id="rId50"/>
    <p:sldId id="325" r:id="rId51"/>
    <p:sldId id="303" r:id="rId52"/>
    <p:sldId id="304" r:id="rId53"/>
    <p:sldId id="396" r:id="rId54"/>
    <p:sldId id="339" r:id="rId55"/>
    <p:sldId id="288" r:id="rId56"/>
    <p:sldId id="289" r:id="rId57"/>
    <p:sldId id="330" r:id="rId58"/>
    <p:sldId id="315" r:id="rId59"/>
    <p:sldId id="316" r:id="rId60"/>
    <p:sldId id="399" r:id="rId61"/>
    <p:sldId id="376" r:id="rId62"/>
    <p:sldId id="401" r:id="rId63"/>
    <p:sldId id="402" r:id="rId64"/>
    <p:sldId id="266" r:id="rId6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162" d="100"/>
          <a:sy n="162" d="100"/>
        </p:scale>
        <p:origin x="264" y="144"/>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9/19/2021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9/19/2021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hyperlink" Target="http://learn.adafruit.com/category/raspberry-pi" TargetMode="External"/><Relationship Id="rId13" Type="http://schemas.openxmlformats.org/officeDocument/2006/relationships/hyperlink" Target="https://github.com/Chuckduey/CSU_Pi_Class.git" TargetMode="External"/><Relationship Id="rId3" Type="http://schemas.openxmlformats.org/officeDocument/2006/relationships/hyperlink" Target="http://www.raspberrypi.org/" TargetMode="External"/><Relationship Id="rId7" Type="http://schemas.openxmlformats.org/officeDocument/2006/relationships/hyperlink" Target="http://www.adafruit.com/" TargetMode="External"/><Relationship Id="rId12" Type="http://schemas.openxmlformats.org/officeDocument/2006/relationships/hyperlink" Target="http://www.instructables.com/howto/Raspberry+Pi/"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www.tomshardware.com/" TargetMode="External"/><Relationship Id="rId11" Type="http://schemas.openxmlformats.org/officeDocument/2006/relationships/hyperlink" Target="http://www.microcenter.com/" TargetMode="External"/><Relationship Id="rId5" Type="http://schemas.openxmlformats.org/officeDocument/2006/relationships/hyperlink" Target="https://elinux.org/RaspberryPiBoard" TargetMode="External"/><Relationship Id="rId10" Type="http://schemas.openxmlformats.org/officeDocument/2006/relationships/hyperlink" Target="http://www.newark.com/" TargetMode="External"/><Relationship Id="rId4" Type="http://schemas.openxmlformats.org/officeDocument/2006/relationships/hyperlink" Target="http://www.raspberrypi.org/downloads" TargetMode="External"/><Relationship Id="rId9" Type="http://schemas.openxmlformats.org/officeDocument/2006/relationships/hyperlink" Target="http://www.sparkfun.com/" TargetMode="External"/><Relationship Id="rId14" Type="http://schemas.openxmlformats.org/officeDocument/2006/relationships/hyperlink" Target="mailto:cduey@msn.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learn.adafruit.com/assets/78699" TargetMode="External"/><Relationship Id="rId2" Type="http://schemas.openxmlformats.org/officeDocument/2006/relationships/hyperlink" Target="https://learn.adafruit.com/using-microsoft-azure-iot-with-circuitpython" TargetMode="External"/><Relationship Id="rId1" Type="http://schemas.openxmlformats.org/officeDocument/2006/relationships/slideLayout" Target="../slideLayouts/slideLayout4.xml"/><Relationship Id="rId5" Type="http://schemas.openxmlformats.org/officeDocument/2006/relationships/hyperlink" Target="https://learn.adafruit.com/introducing-adafruit-stemma-qt/what-is-stemma-qt" TargetMode="External"/><Relationship Id="rId4" Type="http://schemas.openxmlformats.org/officeDocument/2006/relationships/image" Target="../media/image108.jpe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I2C Sensors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September 21</a:t>
            </a:r>
            <a:r>
              <a:rPr lang="en-US" baseline="30000" dirty="0"/>
              <a:t>st</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https://elinux.org/RaspberryPiBoard</a:t>
            </a:r>
            <a:r>
              <a:rPr lang="en-US" altLang="en-US" sz="1800" dirty="0">
                <a:solidFill>
                  <a:srgbClr val="000000"/>
                </a:solidFill>
                <a:latin typeface="Calibri" pitchFamily="34" charset="0"/>
                <a:cs typeface="Arial" pitchFamily="34" charset="0"/>
              </a:rPr>
              <a:t> - Raspberry Pi Wiki Pages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1"/>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2"/>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3"/>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4"/>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358551515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2021-05-07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5.10.17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a:bodyPr>
          <a:lstStyle/>
          <a:p>
            <a:r>
              <a:rPr lang="en-US" dirty="0"/>
              <a:t>Your project and programming</a:t>
            </a:r>
          </a:p>
          <a:p>
            <a:r>
              <a:rPr lang="en-US" dirty="0"/>
              <a:t>Different embedded systems</a:t>
            </a:r>
          </a:p>
          <a:p>
            <a:r>
              <a:rPr lang="en-US" dirty="0"/>
              <a:t>Raspberry Pi Versions.</a:t>
            </a:r>
          </a:p>
          <a:p>
            <a:r>
              <a:rPr lang="en-US" dirty="0"/>
              <a:t>Installation and setup of a Raspberry Pi.</a:t>
            </a:r>
          </a:p>
          <a:p>
            <a:r>
              <a:rPr lang="en-US" dirty="0"/>
              <a:t>Useful tools for use with Raspberry Pi</a:t>
            </a:r>
          </a:p>
          <a:p>
            <a:r>
              <a:rPr lang="en-US" dirty="0"/>
              <a:t>Desktop Tour of the Raspberry Pi</a:t>
            </a:r>
          </a:p>
          <a:p>
            <a:r>
              <a:rPr lang="en-US" dirty="0"/>
              <a:t>Raspberry Pi Packages</a:t>
            </a:r>
          </a:p>
          <a:p>
            <a:r>
              <a:rPr lang="en-US" dirty="0"/>
              <a:t>Downloading and running programs on the Raspberry Pi</a:t>
            </a:r>
          </a:p>
          <a:p>
            <a:r>
              <a:rPr lang="en-US" dirty="0"/>
              <a:t>Raspberry Pi IO</a:t>
            </a:r>
          </a:p>
          <a:p>
            <a:r>
              <a:rPr lang="en-US" dirty="0"/>
              <a:t>Add on Hats, Bonnets and USB devices with Demos</a:t>
            </a:r>
          </a:p>
          <a:p>
            <a:r>
              <a:rPr lang="en-US" dirty="0"/>
              <a:t>The I2C bus Demo.</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TM Raspberry Pi Foundation  www.raspberrypi.org</a:t>
            </a:r>
            <a:endParaRPr kumimoji="0" lang="en-US" altLang="en-US" sz="800" b="0" i="0" u="none" strike="noStrike" kern="1200" cap="none" spc="0" normalizeH="0" baseline="0" noProof="0" dirty="0">
              <a:ln>
                <a:noFill/>
              </a:ln>
              <a:solidFill>
                <a:srgbClr val="292934"/>
              </a:solidFill>
              <a:effectLst/>
              <a:uLnTx/>
              <a:uFillTx/>
              <a:latin typeface="Arial" pitchFamily="34" charset="0"/>
              <a:ea typeface="+mn-ea"/>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6981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pip3 install ‘Some Application’</a:t>
            </a:r>
          </a:p>
          <a:p>
            <a:r>
              <a:rPr lang="en-US" dirty="0"/>
              <a:t>git clone git://[package site] git.osmocom.org/</a:t>
            </a:r>
            <a:r>
              <a:rPr lang="en-US" dirty="0" err="1"/>
              <a:t>rtl</a:t>
            </a:r>
            <a:r>
              <a:rPr lang="en-US" dirty="0"/>
              <a:t>-</a:t>
            </a:r>
            <a:r>
              <a:rPr lang="en-US" dirty="0" err="1"/>
              <a:t>sdr</a:t>
            </a:r>
            <a:r>
              <a:rPr lang="en-US" dirty="0"/>
              <a:t>-git</a:t>
            </a:r>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9000"/>
            <a:ext cx="2952750" cy="1744807"/>
          </a:xfrm>
          <a:prstGeom prst="rect">
            <a:avLst/>
          </a:prstGeom>
        </p:spPr>
      </p:pic>
      <p:sp>
        <p:nvSpPr>
          <p:cNvPr id="3" name="TextBox 2">
            <a:extLst>
              <a:ext uri="{FF2B5EF4-FFF2-40B4-BE49-F238E27FC236}">
                <a16:creationId xmlns:a16="http://schemas.microsoft.com/office/drawing/2014/main" id="{1924F189-C801-4808-94BD-C28183499017}"/>
              </a:ext>
            </a:extLst>
          </p:cNvPr>
          <p:cNvSpPr txBox="1"/>
          <p:nvPr/>
        </p:nvSpPr>
        <p:spPr>
          <a:xfrm>
            <a:off x="8305800" y="4183806"/>
            <a:ext cx="2057400" cy="369332"/>
          </a:xfrm>
          <a:prstGeom prst="rect">
            <a:avLst/>
          </a:prstGeom>
          <a:noFill/>
        </p:spPr>
        <p:txBody>
          <a:bodyPr wrap="square" rtlCol="0">
            <a:spAutoFit/>
          </a:bodyPr>
          <a:lstStyle/>
          <a:p>
            <a:r>
              <a:rPr lang="en-US" dirty="0">
                <a:solidFill>
                  <a:srgbClr val="0070C0"/>
                </a:solidFill>
              </a:rPr>
              <a:t>Channel1</a:t>
            </a:r>
          </a:p>
        </p:txBody>
      </p:sp>
    </p:spTree>
    <p:extLst>
      <p:ext uri="{BB962C8B-B14F-4D97-AF65-F5344CB8AC3E}">
        <p14:creationId xmlns:p14="http://schemas.microsoft.com/office/powerpoint/2010/main" val="1626347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on GitHub:</a:t>
            </a:r>
          </a:p>
          <a:p>
            <a:pPr marL="0" indent="0">
              <a:buNone/>
            </a:pPr>
            <a:r>
              <a:rPr lang="en-US" dirty="0"/>
              <a:t>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330665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Python</a:t>
            </a:r>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C</a:t>
            </a:r>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8" idx="2"/>
          </p:cNvCxnSpPr>
          <p:nvPr/>
        </p:nvCxnSpPr>
        <p:spPr>
          <a:xfrm flipH="1">
            <a:off x="6591302" y="1786997"/>
            <a:ext cx="412424" cy="63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591895" y="1405997"/>
            <a:ext cx="823661" cy="381000"/>
          </a:xfrm>
          <a:prstGeom prst="rect">
            <a:avLst/>
          </a:prstGeom>
          <a:noFill/>
        </p:spPr>
        <p:txBody>
          <a:bodyPr wrap="square" rtlCol="0">
            <a:spAutoFit/>
          </a:bodyPr>
          <a:lstStyle/>
          <a:p>
            <a:pPr algn="r"/>
            <a:r>
              <a:rPr lang="en-US" dirty="0"/>
              <a:t>Build</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EE365-034E-49C7-AB13-612851924C7C}"/>
              </a:ext>
            </a:extLst>
          </p:cNvPr>
          <p:cNvCxnSpPr>
            <a:cxnSpLocks/>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798A9-A09C-4D44-B978-7971D1180808}"/>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Tree>
    <p:extLst>
      <p:ext uri="{BB962C8B-B14F-4D97-AF65-F5344CB8AC3E}">
        <p14:creationId xmlns:p14="http://schemas.microsoft.com/office/powerpoint/2010/main" val="3098856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0E337FA-CFF9-4702-B774-3D6D2180B8D8}"/>
              </a:ext>
            </a:extLst>
          </p:cNvPr>
          <p:cNvPicPr>
            <a:picLocks noGrp="1" noChangeAspect="1"/>
          </p:cNvPicPr>
          <p:nvPr>
            <p:ph idx="1"/>
          </p:nvPr>
        </p:nvPicPr>
        <p:blipFill>
          <a:blip r:embed="rId2"/>
          <a:stretch>
            <a:fillRect/>
          </a:stretch>
        </p:blipFill>
        <p:spPr>
          <a:xfrm>
            <a:off x="1371600" y="1762494"/>
            <a:ext cx="8629650" cy="4543425"/>
          </a:xfr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r>
              <a:rPr lang="en-US" dirty="0"/>
              <a:t>  HTML</a:t>
            </a:r>
          </a:p>
        </p:txBody>
      </p:sp>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pic>
        <p:nvPicPr>
          <p:cNvPr id="11" name="Picture 10">
            <a:extLst>
              <a:ext uri="{FF2B5EF4-FFF2-40B4-BE49-F238E27FC236}">
                <a16:creationId xmlns:a16="http://schemas.microsoft.com/office/drawing/2014/main" id="{D82A1062-F3B8-4BFC-BFFB-21534FCBBAFB}"/>
              </a:ext>
            </a:extLst>
          </p:cNvPr>
          <p:cNvPicPr>
            <a:picLocks noChangeAspect="1"/>
          </p:cNvPicPr>
          <p:nvPr/>
        </p:nvPicPr>
        <p:blipFill>
          <a:blip r:embed="rId3"/>
          <a:stretch>
            <a:fillRect/>
          </a:stretch>
        </p:blipFill>
        <p:spPr>
          <a:xfrm>
            <a:off x="8077200" y="2209800"/>
            <a:ext cx="4029075" cy="2714625"/>
          </a:xfrm>
          <a:prstGeom prst="rect">
            <a:avLst/>
          </a:prstGeom>
        </p:spPr>
      </p:pic>
    </p:spTree>
    <p:extLst>
      <p:ext uri="{BB962C8B-B14F-4D97-AF65-F5344CB8AC3E}">
        <p14:creationId xmlns:p14="http://schemas.microsoft.com/office/powerpoint/2010/main" val="1177703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normAutofit lnSpcReduction="10000"/>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a:p>
            <a:pPr lvl="1"/>
            <a:r>
              <a:rPr lang="en-US" dirty="0"/>
              <a:t>STEMMA / </a:t>
            </a:r>
            <a:r>
              <a:rPr lang="en-US" dirty="0" err="1"/>
              <a:t>Qwiic</a:t>
            </a:r>
            <a:r>
              <a:rPr lang="en-US" dirty="0"/>
              <a:t> Hat adapter for I2C prototyping</a:t>
            </a:r>
          </a:p>
        </p:txBody>
      </p:sp>
      <p:pic>
        <p:nvPicPr>
          <p:cNvPr id="4" name="Picture 3" descr="A close-up of a circuit board&#10;&#10;Description automatically generated with low confidence">
            <a:extLst>
              <a:ext uri="{FF2B5EF4-FFF2-40B4-BE49-F238E27FC236}">
                <a16:creationId xmlns:a16="http://schemas.microsoft.com/office/drawing/2014/main" id="{891B10FD-B9C0-42A4-9E15-BDE2D18EEE61}"/>
              </a:ext>
            </a:extLst>
          </p:cNvPr>
          <p:cNvPicPr>
            <a:picLocks noChangeAspect="1"/>
          </p:cNvPicPr>
          <p:nvPr/>
        </p:nvPicPr>
        <p:blipFill>
          <a:blip r:embed="rId2"/>
          <a:stretch>
            <a:fillRect/>
          </a:stretch>
        </p:blipFill>
        <p:spPr>
          <a:xfrm>
            <a:off x="9601200" y="4191000"/>
            <a:ext cx="2067680" cy="2514600"/>
          </a:xfrm>
          <a:prstGeom prst="rect">
            <a:avLst/>
          </a:prstGeom>
        </p:spPr>
      </p:pic>
      <p:pic>
        <p:nvPicPr>
          <p:cNvPr id="5" name="Picture 4" descr="A picture containing text, electronics&#10;&#10;Description automatically generated">
            <a:extLst>
              <a:ext uri="{FF2B5EF4-FFF2-40B4-BE49-F238E27FC236}">
                <a16:creationId xmlns:a16="http://schemas.microsoft.com/office/drawing/2014/main" id="{43864B59-43F5-4B9D-9297-342C4FE7017E}"/>
              </a:ext>
            </a:extLst>
          </p:cNvPr>
          <p:cNvPicPr>
            <a:picLocks noChangeAspect="1"/>
          </p:cNvPicPr>
          <p:nvPr/>
        </p:nvPicPr>
        <p:blipFill>
          <a:blip r:embed="rId3"/>
          <a:stretch>
            <a:fillRect/>
          </a:stretch>
        </p:blipFill>
        <p:spPr>
          <a:xfrm>
            <a:off x="10297934" y="1219200"/>
            <a:ext cx="1289632" cy="2743200"/>
          </a:xfrm>
          <a:prstGeom prst="rect">
            <a:avLst/>
          </a:prstGeom>
        </p:spPr>
      </p:pic>
    </p:spTree>
    <p:extLst>
      <p:ext uri="{BB962C8B-B14F-4D97-AF65-F5344CB8AC3E}">
        <p14:creationId xmlns:p14="http://schemas.microsoft.com/office/powerpoint/2010/main" val="149190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station</a:t>
            </a:r>
          </a:p>
        </p:txBody>
      </p:sp>
      <p:sp>
        <p:nvSpPr>
          <p:cNvPr id="3" name="Content Placeholder 2"/>
          <p:cNvSpPr>
            <a:spLocks noGrp="1"/>
          </p:cNvSpPr>
          <p:nvPr>
            <p:ph idx="1"/>
          </p:nvPr>
        </p:nvSpPr>
        <p:spPr>
          <a:xfrm>
            <a:off x="1981200" y="1295400"/>
            <a:ext cx="8534400" cy="533400"/>
          </a:xfrm>
        </p:spPr>
        <p:txBody>
          <a:bodyPr>
            <a:normAutofit/>
          </a:bodyPr>
          <a:lstStyle/>
          <a:p>
            <a:pPr marL="0" indent="0">
              <a:buNone/>
            </a:pPr>
            <a:r>
              <a:rPr lang="en-US" sz="2200" dirty="0">
                <a:solidFill>
                  <a:srgbClr val="0070C0"/>
                </a:solidFill>
              </a:rPr>
              <a:t>Inside </a:t>
            </a:r>
            <a:r>
              <a:rPr lang="en-US" sz="2200" dirty="0" err="1">
                <a:solidFill>
                  <a:srgbClr val="0070C0"/>
                </a:solidFill>
              </a:rPr>
              <a:t>Geany</a:t>
            </a:r>
            <a:r>
              <a:rPr lang="en-US" sz="2200" dirty="0">
                <a:solidFill>
                  <a:srgbClr val="0070C0"/>
                </a:solidFill>
              </a:rPr>
              <a:t> open the  MiniWeatherStation.py</a:t>
            </a:r>
          </a:p>
        </p:txBody>
      </p:sp>
      <p:pic>
        <p:nvPicPr>
          <p:cNvPr id="6" name="Picture 5">
            <a:extLst>
              <a:ext uri="{FF2B5EF4-FFF2-40B4-BE49-F238E27FC236}">
                <a16:creationId xmlns:a16="http://schemas.microsoft.com/office/drawing/2014/main" id="{29749C3B-A52D-4A47-A2B7-C8F9CFB858A9}"/>
              </a:ext>
            </a:extLst>
          </p:cNvPr>
          <p:cNvPicPr>
            <a:picLocks noChangeAspect="1"/>
          </p:cNvPicPr>
          <p:nvPr/>
        </p:nvPicPr>
        <p:blipFill>
          <a:blip r:embed="rId2"/>
          <a:stretch>
            <a:fillRect/>
          </a:stretch>
        </p:blipFill>
        <p:spPr>
          <a:xfrm>
            <a:off x="1507067" y="1856409"/>
            <a:ext cx="9144000" cy="3754783"/>
          </a:xfrm>
          <a:prstGeom prst="rect">
            <a:avLst/>
          </a:prstGeom>
        </p:spPr>
      </p:pic>
    </p:spTree>
    <p:extLst>
      <p:ext uri="{BB962C8B-B14F-4D97-AF65-F5344CB8AC3E}">
        <p14:creationId xmlns:p14="http://schemas.microsoft.com/office/powerpoint/2010/main" val="701483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8229600" cy="990600"/>
          </a:xfrm>
        </p:spPr>
        <p:txBody>
          <a:bodyPr>
            <a:normAutofit/>
          </a:bodyPr>
          <a:lstStyle/>
          <a:p>
            <a:r>
              <a:rPr lang="en-US" sz="3600" dirty="0"/>
              <a:t>Copy and pasting between windows.</a:t>
            </a:r>
          </a:p>
        </p:txBody>
      </p:sp>
      <p:sp>
        <p:nvSpPr>
          <p:cNvPr id="3" name="Content Placeholder 2">
            <a:extLst>
              <a:ext uri="{FF2B5EF4-FFF2-40B4-BE49-F238E27FC236}">
                <a16:creationId xmlns:a16="http://schemas.microsoft.com/office/drawing/2014/main" id="{E4A99D27-C115-461D-8F45-9494839CCDE4}"/>
              </a:ext>
            </a:extLst>
          </p:cNvPr>
          <p:cNvSpPr>
            <a:spLocks noGrp="1"/>
          </p:cNvSpPr>
          <p:nvPr>
            <p:ph idx="1"/>
          </p:nvPr>
        </p:nvSpPr>
        <p:spPr>
          <a:xfrm>
            <a:off x="1905000" y="762000"/>
            <a:ext cx="8610600" cy="5334000"/>
          </a:xfrm>
        </p:spPr>
        <p:txBody>
          <a:bodyPr>
            <a:normAutofit/>
          </a:bodyPr>
          <a:lstStyle/>
          <a:p>
            <a:pPr marL="0" indent="0">
              <a:buNone/>
            </a:pPr>
            <a:r>
              <a:rPr lang="en-US" sz="2200" dirty="0"/>
              <a:t>In a terminal window type: </a:t>
            </a:r>
            <a:r>
              <a:rPr lang="en-US" sz="2200" dirty="0">
                <a:solidFill>
                  <a:srgbClr val="0070C0"/>
                </a:solidFill>
              </a:rPr>
              <a:t>python3</a:t>
            </a:r>
          </a:p>
          <a:p>
            <a:pPr marL="0" indent="0">
              <a:buNone/>
            </a:pPr>
            <a:r>
              <a:rPr lang="en-US" sz="2200" dirty="0"/>
              <a:t>Select from </a:t>
            </a:r>
            <a:r>
              <a:rPr lang="en-US" sz="2200" dirty="0" err="1"/>
              <a:t>Geany</a:t>
            </a:r>
            <a:r>
              <a:rPr lang="en-US" sz="2200" dirty="0"/>
              <a:t>, go to Python window and center click:</a:t>
            </a:r>
          </a:p>
          <a:p>
            <a:pPr marL="0" indent="0">
              <a:buNone/>
            </a:pPr>
            <a:r>
              <a:rPr lang="en-US" sz="2200" dirty="0"/>
              <a:t>&gt;&gt;&gt; </a:t>
            </a:r>
            <a:r>
              <a:rPr lang="en-US" sz="2200" dirty="0">
                <a:solidFill>
                  <a:srgbClr val="0070C0"/>
                </a:solidFill>
              </a:rPr>
              <a:t>from </a:t>
            </a:r>
            <a:r>
              <a:rPr lang="en-US" sz="2200" dirty="0" err="1">
                <a:solidFill>
                  <a:srgbClr val="0070C0"/>
                </a:solidFill>
              </a:rPr>
              <a:t>sense_hat</a:t>
            </a:r>
            <a:r>
              <a:rPr lang="en-US" sz="2200" dirty="0">
                <a:solidFill>
                  <a:srgbClr val="0070C0"/>
                </a:solidFill>
              </a:rPr>
              <a:t> import </a:t>
            </a:r>
            <a:r>
              <a:rPr lang="en-US" sz="2200" dirty="0" err="1">
                <a:solidFill>
                  <a:srgbClr val="0070C0"/>
                </a:solidFill>
              </a:rPr>
              <a:t>SenseHat</a:t>
            </a:r>
            <a:endParaRPr lang="en-US" sz="2200" dirty="0">
              <a:solidFill>
                <a:srgbClr val="0070C0"/>
              </a:solidFill>
            </a:endParaRPr>
          </a:p>
          <a:p>
            <a:pPr marL="0" indent="0">
              <a:buNone/>
            </a:pPr>
            <a:r>
              <a:rPr lang="en-US" sz="2200" dirty="0"/>
              <a:t>&gt;&gt;&gt; </a:t>
            </a:r>
            <a:r>
              <a:rPr lang="en-US" sz="2200" dirty="0">
                <a:solidFill>
                  <a:srgbClr val="0070C0"/>
                </a:solidFill>
              </a:rPr>
              <a:t>sense = </a:t>
            </a:r>
            <a:r>
              <a:rPr lang="en-US" sz="2200" dirty="0" err="1">
                <a:solidFill>
                  <a:srgbClr val="0070C0"/>
                </a:solidFill>
              </a:rPr>
              <a:t>SenseHat</a:t>
            </a:r>
            <a:r>
              <a:rPr lang="en-US" sz="2200" dirty="0">
                <a:solidFill>
                  <a:srgbClr val="0070C0"/>
                </a:solidFill>
              </a:rPr>
              <a:t>()</a:t>
            </a:r>
          </a:p>
          <a:p>
            <a:pPr marL="0" indent="0">
              <a:buNone/>
            </a:pPr>
            <a:r>
              <a:rPr lang="en-US" sz="2200" dirty="0"/>
              <a:t>&gt;&gt;&gt; </a:t>
            </a:r>
            <a:r>
              <a:rPr lang="en-US" sz="2200" dirty="0" err="1">
                <a:solidFill>
                  <a:srgbClr val="0070C0"/>
                </a:solidFill>
              </a:rPr>
              <a:t>sense.clear</a:t>
            </a:r>
            <a:r>
              <a:rPr lang="en-US" sz="2200" dirty="0">
                <a:solidFill>
                  <a:srgbClr val="0070C0"/>
                </a:solidFill>
              </a:rPr>
              <a:t>()</a:t>
            </a:r>
          </a:p>
          <a:p>
            <a:pPr marL="0" indent="0">
              <a:buNone/>
            </a:pPr>
            <a:r>
              <a:rPr lang="en-US" sz="2200" dirty="0"/>
              <a:t>&gt;&gt;&gt; </a:t>
            </a:r>
            <a:r>
              <a:rPr lang="en-US" sz="2200" dirty="0" err="1">
                <a:solidFill>
                  <a:srgbClr val="0070C0"/>
                </a:solidFill>
              </a:rPr>
              <a:t>sense.show_message</a:t>
            </a:r>
            <a:r>
              <a:rPr lang="en-US" sz="2200" dirty="0">
                <a:solidFill>
                  <a:srgbClr val="0070C0"/>
                </a:solidFill>
              </a:rPr>
              <a:t>(“Your Message”, </a:t>
            </a:r>
            <a:r>
              <a:rPr lang="en-US" sz="2200" dirty="0" err="1">
                <a:solidFill>
                  <a:srgbClr val="0070C0"/>
                </a:solidFill>
              </a:rPr>
              <a:t>text_colour</a:t>
            </a:r>
            <a:r>
              <a:rPr lang="en-US" sz="2200" dirty="0">
                <a:solidFill>
                  <a:srgbClr val="0070C0"/>
                </a:solidFill>
              </a:rPr>
              <a:t>=[255, 0, 0])</a:t>
            </a:r>
          </a:p>
          <a:p>
            <a:pPr marL="0" indent="0">
              <a:buNone/>
            </a:pPr>
            <a:r>
              <a:rPr lang="en-US" sz="2200" dirty="0"/>
              <a:t>When done. </a:t>
            </a:r>
          </a:p>
          <a:p>
            <a:pPr marL="0" indent="0">
              <a:buNone/>
            </a:pPr>
            <a:r>
              <a:rPr lang="en-US" sz="2200" dirty="0"/>
              <a:t> &gt;&gt;&gt; </a:t>
            </a:r>
            <a:r>
              <a:rPr lang="en-US" sz="2200" dirty="0">
                <a:solidFill>
                  <a:srgbClr val="0070C0"/>
                </a:solidFill>
              </a:rPr>
              <a:t>exit()</a:t>
            </a:r>
            <a:endParaRPr lang="en-US" sz="2200" dirty="0"/>
          </a:p>
          <a:p>
            <a:pPr marL="0" indent="0">
              <a:buNone/>
            </a:pPr>
            <a:endParaRPr lang="en-US" sz="2200" dirty="0">
              <a:solidFill>
                <a:srgbClr val="0070C0"/>
              </a:solidFill>
            </a:endParaRPr>
          </a:p>
        </p:txBody>
      </p:sp>
      <p:pic>
        <p:nvPicPr>
          <p:cNvPr id="4" name="Picture 3">
            <a:extLst>
              <a:ext uri="{FF2B5EF4-FFF2-40B4-BE49-F238E27FC236}">
                <a16:creationId xmlns:a16="http://schemas.microsoft.com/office/drawing/2014/main" id="{0B36F693-0D54-4000-A3E4-0915168FB711}"/>
              </a:ext>
            </a:extLst>
          </p:cNvPr>
          <p:cNvPicPr>
            <a:picLocks noChangeAspect="1"/>
          </p:cNvPicPr>
          <p:nvPr/>
        </p:nvPicPr>
        <p:blipFill rotWithShape="1">
          <a:blip r:embed="rId2"/>
          <a:srcRect b="24298"/>
          <a:stretch/>
        </p:blipFill>
        <p:spPr>
          <a:xfrm>
            <a:off x="2145726" y="4038600"/>
            <a:ext cx="8141274" cy="2667000"/>
          </a:xfrm>
          <a:prstGeom prst="rect">
            <a:avLst/>
          </a:prstGeom>
        </p:spPr>
      </p:pic>
    </p:spTree>
    <p:extLst>
      <p:ext uri="{BB962C8B-B14F-4D97-AF65-F5344CB8AC3E}">
        <p14:creationId xmlns:p14="http://schemas.microsoft.com/office/powerpoint/2010/main" val="1680812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5905-FCF4-4A57-B8F0-5712406447FD}"/>
              </a:ext>
            </a:extLst>
          </p:cNvPr>
          <p:cNvSpPr>
            <a:spLocks noGrp="1"/>
          </p:cNvSpPr>
          <p:nvPr>
            <p:ph type="title"/>
          </p:nvPr>
        </p:nvSpPr>
        <p:spPr/>
        <p:txBody>
          <a:bodyPr/>
          <a:lstStyle/>
          <a:p>
            <a:r>
              <a:rPr lang="en-US" dirty="0"/>
              <a:t>RP2040 – Raspberry Pi Pico </a:t>
            </a:r>
          </a:p>
        </p:txBody>
      </p:sp>
      <p:sp>
        <p:nvSpPr>
          <p:cNvPr id="3" name="Content Placeholder 2">
            <a:extLst>
              <a:ext uri="{FF2B5EF4-FFF2-40B4-BE49-F238E27FC236}">
                <a16:creationId xmlns:a16="http://schemas.microsoft.com/office/drawing/2014/main" id="{1E3C8095-C8F4-4546-87C7-FD9C994CBB23}"/>
              </a:ext>
            </a:extLst>
          </p:cNvPr>
          <p:cNvSpPr>
            <a:spLocks noGrp="1"/>
          </p:cNvSpPr>
          <p:nvPr>
            <p:ph sz="half" idx="1"/>
          </p:nvPr>
        </p:nvSpPr>
        <p:spPr/>
        <p:txBody>
          <a:bodyPr>
            <a:normAutofit/>
          </a:bodyPr>
          <a:lstStyle/>
          <a:p>
            <a:r>
              <a:rPr lang="en-US" sz="2400" b="0" i="0" dirty="0">
                <a:solidFill>
                  <a:srgbClr val="000000"/>
                </a:solidFill>
                <a:effectLst/>
                <a:latin typeface="proxima nova"/>
              </a:rPr>
              <a:t>Dual ARM Cortex-M0+ @ 133MHz</a:t>
            </a:r>
          </a:p>
          <a:p>
            <a:r>
              <a:rPr lang="en-US" sz="2400" dirty="0">
                <a:solidFill>
                  <a:srgbClr val="000000"/>
                </a:solidFill>
                <a:latin typeface="proxima nova"/>
              </a:rPr>
              <a:t>264KB RAM 2MB Flash</a:t>
            </a:r>
          </a:p>
          <a:p>
            <a:r>
              <a:rPr lang="en-US" sz="2400" b="0" i="0" dirty="0" err="1">
                <a:solidFill>
                  <a:srgbClr val="000000"/>
                </a:solidFill>
                <a:effectLst/>
                <a:latin typeface="proxima nova"/>
              </a:rPr>
              <a:t>CircuitPython</a:t>
            </a:r>
            <a:r>
              <a:rPr lang="en-US" sz="2400" dirty="0">
                <a:solidFill>
                  <a:srgbClr val="000000"/>
                </a:solidFill>
                <a:latin typeface="proxima nova"/>
              </a:rPr>
              <a:t>, </a:t>
            </a:r>
            <a:r>
              <a:rPr lang="en-US" sz="2400" dirty="0" err="1">
                <a:solidFill>
                  <a:srgbClr val="000000"/>
                </a:solidFill>
                <a:latin typeface="proxima nova"/>
              </a:rPr>
              <a:t>MicroPython</a:t>
            </a:r>
            <a:r>
              <a:rPr lang="en-US" sz="2400" dirty="0">
                <a:solidFill>
                  <a:srgbClr val="000000"/>
                </a:solidFill>
                <a:latin typeface="proxima nova"/>
              </a:rPr>
              <a:t>, C/C++</a:t>
            </a:r>
            <a:endParaRPr lang="en-US" sz="2400" b="0" i="0" dirty="0">
              <a:solidFill>
                <a:srgbClr val="000000"/>
              </a:solidFill>
              <a:effectLst/>
              <a:latin typeface="proxima nova"/>
            </a:endParaRPr>
          </a:p>
          <a:p>
            <a:pPr algn="l">
              <a:buFont typeface="Arial" panose="020B0604020202020204" pitchFamily="34" charset="0"/>
              <a:buChar char="•"/>
            </a:pPr>
            <a:r>
              <a:rPr lang="en-US" sz="2400" b="0" i="0" dirty="0">
                <a:solidFill>
                  <a:srgbClr val="000000"/>
                </a:solidFill>
                <a:effectLst/>
                <a:latin typeface="proxima nova"/>
              </a:rPr>
              <a:t>30 GPIO pins</a:t>
            </a:r>
          </a:p>
          <a:p>
            <a:pPr algn="l">
              <a:buFont typeface="Arial" panose="020B0604020202020204" pitchFamily="34" charset="0"/>
              <a:buChar char="•"/>
            </a:pPr>
            <a:r>
              <a:rPr lang="en-US" sz="2400" b="0" i="0" dirty="0">
                <a:solidFill>
                  <a:srgbClr val="000000"/>
                </a:solidFill>
                <a:effectLst/>
                <a:latin typeface="proxima nova"/>
              </a:rPr>
              <a:t>4 analog inputs</a:t>
            </a:r>
          </a:p>
          <a:p>
            <a:pPr algn="l">
              <a:buFont typeface="Arial" panose="020B0604020202020204" pitchFamily="34" charset="0"/>
              <a:buChar char="•"/>
            </a:pPr>
            <a:r>
              <a:rPr lang="en-US" sz="2400" b="0" i="0" dirty="0">
                <a:solidFill>
                  <a:srgbClr val="000000"/>
                </a:solidFill>
                <a:effectLst/>
                <a:latin typeface="proxima nova"/>
              </a:rPr>
              <a:t>2 UARTs</a:t>
            </a:r>
          </a:p>
          <a:p>
            <a:pPr algn="l">
              <a:buFont typeface="Arial" panose="020B0604020202020204" pitchFamily="34" charset="0"/>
              <a:buChar char="•"/>
            </a:pPr>
            <a:r>
              <a:rPr lang="en-US" sz="2400" b="0" i="0" dirty="0">
                <a:solidFill>
                  <a:srgbClr val="000000"/>
                </a:solidFill>
                <a:effectLst/>
                <a:latin typeface="proxima nova"/>
              </a:rPr>
              <a:t>2 SPI controllers</a:t>
            </a:r>
          </a:p>
          <a:p>
            <a:pPr algn="l">
              <a:buFont typeface="Arial" panose="020B0604020202020204" pitchFamily="34" charset="0"/>
              <a:buChar char="•"/>
            </a:pPr>
            <a:r>
              <a:rPr lang="en-US" sz="2400" b="0" i="0" dirty="0">
                <a:solidFill>
                  <a:srgbClr val="000000"/>
                </a:solidFill>
                <a:effectLst/>
                <a:latin typeface="proxima nova"/>
              </a:rPr>
              <a:t>2 I2C controllers</a:t>
            </a:r>
          </a:p>
          <a:p>
            <a:pPr algn="l">
              <a:buFont typeface="Arial" panose="020B0604020202020204" pitchFamily="34" charset="0"/>
              <a:buChar char="•"/>
            </a:pPr>
            <a:r>
              <a:rPr lang="en-US" sz="2400" b="0" i="0" dirty="0">
                <a:solidFill>
                  <a:srgbClr val="000000"/>
                </a:solidFill>
                <a:effectLst/>
                <a:latin typeface="proxima nova"/>
              </a:rPr>
              <a:t>16 PWM channels</a:t>
            </a:r>
          </a:p>
          <a:p>
            <a:pPr marL="0" indent="0">
              <a:buNone/>
            </a:pPr>
            <a:endParaRPr lang="en-US" dirty="0"/>
          </a:p>
        </p:txBody>
      </p:sp>
      <p:sp>
        <p:nvSpPr>
          <p:cNvPr id="4" name="Content Placeholder 3">
            <a:extLst>
              <a:ext uri="{FF2B5EF4-FFF2-40B4-BE49-F238E27FC236}">
                <a16:creationId xmlns:a16="http://schemas.microsoft.com/office/drawing/2014/main" id="{E5DED84E-0630-4A0A-9C9A-3F4C462E51E2}"/>
              </a:ext>
            </a:extLst>
          </p:cNvPr>
          <p:cNvSpPr>
            <a:spLocks noGrp="1"/>
          </p:cNvSpPr>
          <p:nvPr>
            <p:ph sz="half" idx="2"/>
          </p:nvPr>
        </p:nvSpPr>
        <p:spPr/>
        <p:txBody>
          <a:bodyPr>
            <a:normAutofit/>
          </a:bodyPr>
          <a:lstStyle/>
          <a:p>
            <a:r>
              <a:rPr lang="en-US" dirty="0"/>
              <a:t>Need to get additional screen for display.</a:t>
            </a:r>
          </a:p>
          <a:p>
            <a:r>
              <a:rPr lang="en-US" dirty="0"/>
              <a:t>ADC lower resolution and slow. Difficult to do audio speeds.</a:t>
            </a:r>
          </a:p>
          <a:p>
            <a:r>
              <a:rPr lang="en-US" dirty="0"/>
              <a:t>No Wi-Fi/BT need add on for IOT</a:t>
            </a:r>
          </a:p>
          <a:p>
            <a:r>
              <a:rPr lang="en-US" dirty="0"/>
              <a:t>Currently no Arduino IDE support.</a:t>
            </a:r>
          </a:p>
          <a:p>
            <a:endParaRPr lang="en-US" dirty="0"/>
          </a:p>
        </p:txBody>
      </p:sp>
      <p:pic>
        <p:nvPicPr>
          <p:cNvPr id="6" name="Picture 5" descr="A picture containing text, electronics, circuit&#10;&#10;Description automatically generated">
            <a:extLst>
              <a:ext uri="{FF2B5EF4-FFF2-40B4-BE49-F238E27FC236}">
                <a16:creationId xmlns:a16="http://schemas.microsoft.com/office/drawing/2014/main" id="{59CAB328-41F1-4AE0-806F-F5CC77410C59}"/>
              </a:ext>
            </a:extLst>
          </p:cNvPr>
          <p:cNvPicPr>
            <a:picLocks noChangeAspect="1"/>
          </p:cNvPicPr>
          <p:nvPr/>
        </p:nvPicPr>
        <p:blipFill>
          <a:blip r:embed="rId2"/>
          <a:stretch>
            <a:fillRect/>
          </a:stretch>
        </p:blipFill>
        <p:spPr>
          <a:xfrm>
            <a:off x="7772401" y="381000"/>
            <a:ext cx="2726474" cy="1143000"/>
          </a:xfrm>
          <a:prstGeom prst="rect">
            <a:avLst/>
          </a:prstGeom>
        </p:spPr>
      </p:pic>
    </p:spTree>
    <p:extLst>
      <p:ext uri="{BB962C8B-B14F-4D97-AF65-F5344CB8AC3E}">
        <p14:creationId xmlns:p14="http://schemas.microsoft.com/office/powerpoint/2010/main" val="50764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ED8B-1074-4A72-BA76-5C858856EB4C}"/>
              </a:ext>
            </a:extLst>
          </p:cNvPr>
          <p:cNvSpPr>
            <a:spLocks noGrp="1"/>
          </p:cNvSpPr>
          <p:nvPr>
            <p:ph type="title"/>
          </p:nvPr>
        </p:nvSpPr>
        <p:spPr>
          <a:xfrm>
            <a:off x="609600" y="533400"/>
            <a:ext cx="10972800" cy="990600"/>
          </a:xfrm>
        </p:spPr>
        <p:txBody>
          <a:bodyPr vert="horz" lIns="91440" tIns="45720" rIns="91440" bIns="45720" rtlCol="0" anchor="ctr">
            <a:normAutofit/>
          </a:bodyPr>
          <a:lstStyle/>
          <a:p>
            <a:r>
              <a:rPr lang="en-US" kern="1200" spc="-100" baseline="0" dirty="0">
                <a:latin typeface="+mj-lt"/>
                <a:ea typeface="+mj-ea"/>
                <a:cs typeface="+mj-cs"/>
              </a:rPr>
              <a:t>STEMMA QT (Adafruit) and </a:t>
            </a:r>
            <a:r>
              <a:rPr lang="en-US" kern="1200" spc="-100" baseline="0" dirty="0" err="1">
                <a:latin typeface="+mj-lt"/>
                <a:ea typeface="+mj-ea"/>
                <a:cs typeface="+mj-cs"/>
              </a:rPr>
              <a:t>Qwiic</a:t>
            </a:r>
            <a:r>
              <a:rPr lang="en-US" kern="1200" spc="-100" baseline="0" dirty="0">
                <a:latin typeface="+mj-lt"/>
                <a:ea typeface="+mj-ea"/>
                <a:cs typeface="+mj-cs"/>
              </a:rPr>
              <a:t> (</a:t>
            </a:r>
            <a:r>
              <a:rPr lang="en-US" kern="1200" spc="-100" baseline="0" dirty="0" err="1">
                <a:latin typeface="+mj-lt"/>
                <a:ea typeface="+mj-ea"/>
                <a:cs typeface="+mj-cs"/>
              </a:rPr>
              <a:t>SparkFun</a:t>
            </a:r>
            <a:r>
              <a:rPr lang="en-US" kern="1200" spc="-100" baseline="0" dirty="0">
                <a:latin typeface="+mj-lt"/>
                <a:ea typeface="+mj-ea"/>
                <a:cs typeface="+mj-cs"/>
              </a:rPr>
              <a:t>)</a:t>
            </a:r>
          </a:p>
        </p:txBody>
      </p:sp>
      <p:sp>
        <p:nvSpPr>
          <p:cNvPr id="4" name="Rectangle 1">
            <a:extLst>
              <a:ext uri="{FF2B5EF4-FFF2-40B4-BE49-F238E27FC236}">
                <a16:creationId xmlns:a16="http://schemas.microsoft.com/office/drawing/2014/main" id="{81C4E311-2CCA-4CC7-B5D7-DE54A0EF05FA}"/>
              </a:ext>
            </a:extLst>
          </p:cNvPr>
          <p:cNvSpPr>
            <a:spLocks noChangeArrowheads="1"/>
          </p:cNvSpPr>
          <p:nvPr/>
        </p:nvSpPr>
        <p:spPr bwMode="auto">
          <a:xfrm>
            <a:off x="609600" y="1673352"/>
            <a:ext cx="5384800" cy="47183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Plugging in the sensor is easy, you just need to connect a JST-to-JST cable. </a:t>
            </a:r>
            <a:r>
              <a:rPr lang="en-US" sz="2000" b="0" i="0" u="none" strike="noStrike" dirty="0">
                <a:solidFill>
                  <a:srgbClr val="0062C7"/>
                </a:solidFill>
                <a:effectLst/>
                <a:latin typeface="proxima nova"/>
                <a:hlinkClick r:id="rId2"/>
              </a:rPr>
              <a:t>So for example, you can make a IoT plant monitor with two parts connected in series with no soldering or special wiring.</a:t>
            </a:r>
            <a:r>
              <a:rPr lang="en-US" sz="2000" b="0" i="0" u="none" strike="noStrike" dirty="0">
                <a:solidFill>
                  <a:srgbClr val="0062C7"/>
                </a:solidFill>
                <a:effectLst/>
                <a:latin typeface="proxima nova"/>
              </a:rPr>
              <a:t> </a:t>
            </a:r>
          </a:p>
          <a:p>
            <a:pPr marL="0" marR="0" lvl="0" indent="0" eaLnBrk="1" fontAlgn="base" hangingPunct="1">
              <a:spcBef>
                <a:spcPct val="20000"/>
              </a:spcBef>
              <a:spcAft>
                <a:spcPct val="0"/>
              </a:spcAft>
              <a:buClr>
                <a:schemeClr val="accent1"/>
              </a:buClr>
              <a:buSzTx/>
              <a:buFont typeface="Arial" pitchFamily="34" charset="0"/>
              <a:buChar char="•"/>
              <a:tabLst/>
            </a:pPr>
            <a:endParaRPr lang="en-US" sz="2000" b="0" i="0" dirty="0">
              <a:solidFill>
                <a:srgbClr val="333333"/>
              </a:solidFill>
              <a:effectLst/>
              <a:latin typeface="proxima nova"/>
            </a:endParaRPr>
          </a:p>
          <a:p>
            <a:pPr marL="0" marR="0" lvl="0" indent="0" eaLnBrk="1" fontAlgn="base" hangingPunct="1">
              <a:spcBef>
                <a:spcPct val="20000"/>
              </a:spcBef>
              <a:spcAft>
                <a:spcPct val="0"/>
              </a:spcAft>
              <a:buClr>
                <a:schemeClr val="accent1"/>
              </a:buClr>
              <a:buSzTx/>
              <a:buFont typeface="Arial" pitchFamily="34" charset="0"/>
              <a:buChar char="•"/>
              <a:tabLst/>
            </a:pPr>
            <a:r>
              <a:rPr lang="en-US" sz="2000" b="0" i="0" dirty="0">
                <a:solidFill>
                  <a:srgbClr val="333333"/>
                </a:solidFill>
                <a:effectLst/>
                <a:latin typeface="proxima nova"/>
              </a:rPr>
              <a:t>So, for smaller I2C devices, we'll use the JST SH that </a:t>
            </a:r>
            <a:r>
              <a:rPr lang="en-US" sz="2000" b="0" i="0" dirty="0" err="1">
                <a:solidFill>
                  <a:srgbClr val="333333"/>
                </a:solidFill>
                <a:effectLst/>
                <a:latin typeface="proxima nova"/>
              </a:rPr>
              <a:t>SparkFun</a:t>
            </a:r>
            <a:r>
              <a:rPr lang="en-US" sz="2000" b="0" i="0" dirty="0">
                <a:solidFill>
                  <a:srgbClr val="333333"/>
                </a:solidFill>
                <a:effectLst/>
                <a:latin typeface="proxima nova"/>
              </a:rPr>
              <a:t> </a:t>
            </a:r>
            <a:r>
              <a:rPr lang="en-US" sz="2000" b="0" i="0" dirty="0" err="1">
                <a:solidFill>
                  <a:srgbClr val="333333"/>
                </a:solidFill>
                <a:effectLst/>
                <a:latin typeface="proxima nova"/>
              </a:rPr>
              <a:t>Qwiic</a:t>
            </a:r>
            <a:r>
              <a:rPr lang="en-US" sz="2000" b="0" i="0" dirty="0">
                <a:solidFill>
                  <a:srgbClr val="333333"/>
                </a:solidFill>
                <a:effectLst/>
                <a:latin typeface="proxima nova"/>
              </a:rPr>
              <a:t> uses, so that </a:t>
            </a:r>
            <a:r>
              <a:rPr lang="en-US" sz="2000" b="0" i="0" dirty="0" err="1">
                <a:solidFill>
                  <a:srgbClr val="333333"/>
                </a:solidFill>
                <a:effectLst/>
                <a:latin typeface="proxima nova"/>
              </a:rPr>
              <a:t>Qwiic</a:t>
            </a:r>
            <a:r>
              <a:rPr lang="en-US" sz="2000" b="0" i="0" dirty="0">
                <a:solidFill>
                  <a:srgbClr val="333333"/>
                </a:solidFill>
                <a:effectLst/>
                <a:latin typeface="proxima nova"/>
              </a:rPr>
              <a:t> &amp; STEMMA QT sensors are cross-compatible!</a:t>
            </a:r>
          </a:p>
          <a:p>
            <a:pPr marL="0" marR="0" lvl="0" indent="0" eaLnBrk="1" fontAlgn="base" hangingPunct="1">
              <a:spcBef>
                <a:spcPct val="20000"/>
              </a:spcBef>
              <a:spcAft>
                <a:spcPct val="0"/>
              </a:spcAft>
              <a:buClr>
                <a:schemeClr val="accent1"/>
              </a:buClr>
              <a:buSzTx/>
              <a:buFont typeface="Arial" pitchFamily="34" charset="0"/>
              <a:buChar char="•"/>
              <a:tabLst/>
            </a:pPr>
            <a:endParaRPr kumimoji="0" lang="en-US" altLang="en-US" sz="2000" i="0" u="none" strike="noStrike" cap="none" normalizeH="0" baseline="0" dirty="0">
              <a:ln>
                <a:noFill/>
              </a:ln>
              <a:effectLst/>
              <a:latin typeface="+mn-lt"/>
            </a:endParaRPr>
          </a:p>
          <a:p>
            <a:pPr marL="0" marR="0" lvl="0" indent="0" eaLnBrk="1" fontAlgn="base" hangingPunct="1">
              <a:spcBef>
                <a:spcPct val="20000"/>
              </a:spcBef>
              <a:spcAft>
                <a:spcPct val="0"/>
              </a:spcAft>
              <a:buClr>
                <a:schemeClr val="accent1"/>
              </a:buClr>
              <a:buSzTx/>
              <a:buFont typeface="Arial" pitchFamily="34" charset="0"/>
              <a:buChar char="•"/>
              <a:tabLst/>
            </a:pPr>
            <a:r>
              <a:rPr kumimoji="0" lang="en-US" altLang="en-US" sz="2000" i="0" u="none" strike="noStrike" cap="none" normalizeH="0" baseline="0" dirty="0">
                <a:ln>
                  <a:noFill/>
                </a:ln>
                <a:effectLst/>
                <a:latin typeface="+mn-lt"/>
              </a:rPr>
              <a:t>STEMMA QT devices keep the level shifting/regulator, so you can use STEMMA QT with Grove/Gravity/STEMMA/</a:t>
            </a:r>
            <a:r>
              <a:rPr kumimoji="0" lang="en-US" altLang="en-US" sz="2000" i="0" u="none" strike="noStrike" cap="none" normalizeH="0" baseline="0" dirty="0" err="1">
                <a:ln>
                  <a:noFill/>
                </a:ln>
                <a:effectLst/>
                <a:latin typeface="+mn-lt"/>
              </a:rPr>
              <a:t>Qwiic</a:t>
            </a:r>
            <a:r>
              <a:rPr kumimoji="0" lang="en-US" altLang="en-US" sz="2000" i="0" u="none" strike="noStrike" cap="none" normalizeH="0" baseline="0" dirty="0">
                <a:ln>
                  <a:noFill/>
                </a:ln>
                <a:effectLst/>
                <a:latin typeface="+mn-lt"/>
              </a:rPr>
              <a:t> controllers at any voltage range, safely!</a:t>
            </a:r>
            <a:br>
              <a:rPr kumimoji="0" lang="en-US" altLang="en-US" sz="2000" i="0" u="none" strike="noStrike" cap="none" normalizeH="0" baseline="0" dirty="0">
                <a:ln>
                  <a:noFill/>
                </a:ln>
                <a:effectLst/>
                <a:latin typeface="+mn-lt"/>
              </a:rPr>
            </a:br>
            <a:endParaRPr kumimoji="0" lang="en-US" altLang="en-US" sz="2000" i="0" u="none" strike="noStrike" cap="none" normalizeH="0" baseline="0" dirty="0">
              <a:ln>
                <a:noFill/>
              </a:ln>
              <a:effectLst/>
              <a:latin typeface="+mn-lt"/>
            </a:endParaRPr>
          </a:p>
        </p:txBody>
      </p:sp>
      <p:pic>
        <p:nvPicPr>
          <p:cNvPr id="1026" name="Picture 2">
            <a:hlinkClick r:id="rId3"/>
            <a:extLst>
              <a:ext uri="{FF2B5EF4-FFF2-40B4-BE49-F238E27FC236}">
                <a16:creationId xmlns:a16="http://schemas.microsoft.com/office/drawing/2014/main" id="{3FB15E28-3760-4985-89DC-54C5DB2B34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0" y="2013204"/>
            <a:ext cx="5384800" cy="4038600"/>
          </a:xfrm>
          <a:prstGeom prst="rect">
            <a:avLst/>
          </a:prstGeom>
          <a:solidFill>
            <a:srgbClr val="FFFFFF"/>
          </a:solidFill>
        </p:spPr>
      </p:pic>
      <p:sp>
        <p:nvSpPr>
          <p:cNvPr id="5" name="TextBox 4">
            <a:extLst>
              <a:ext uri="{FF2B5EF4-FFF2-40B4-BE49-F238E27FC236}">
                <a16:creationId xmlns:a16="http://schemas.microsoft.com/office/drawing/2014/main" id="{E3BC7E1B-2411-4C79-919D-84EC614E5B7F}"/>
              </a:ext>
            </a:extLst>
          </p:cNvPr>
          <p:cNvSpPr txBox="1"/>
          <p:nvPr/>
        </p:nvSpPr>
        <p:spPr>
          <a:xfrm>
            <a:off x="6642100" y="1504605"/>
            <a:ext cx="4495800" cy="738664"/>
          </a:xfrm>
          <a:prstGeom prst="rect">
            <a:avLst/>
          </a:prstGeom>
          <a:noFill/>
        </p:spPr>
        <p:txBody>
          <a:bodyPr wrap="square" rtlCol="0">
            <a:spAutoFit/>
          </a:bodyPr>
          <a:lstStyle/>
          <a:p>
            <a:r>
              <a:rPr kumimoji="0" lang="en-US" altLang="en-US" sz="1200" b="0" i="0" u="none" strike="noStrike" cap="none" normalizeH="0" baseline="0" dirty="0">
                <a:ln>
                  <a:noFill/>
                </a:ln>
                <a:effectLst/>
                <a:latin typeface="+mn-lt"/>
              </a:rPr>
              <a:t>Here's an example of a STEMMA QT sensor board. You can use it with any </a:t>
            </a:r>
            <a:r>
              <a:rPr kumimoji="0" lang="en-US" altLang="en-US" sz="1200" b="0" i="0" u="none" strike="noStrike" cap="none" normalizeH="0" baseline="0" dirty="0" err="1">
                <a:ln>
                  <a:noFill/>
                </a:ln>
                <a:effectLst/>
                <a:latin typeface="+mn-lt"/>
              </a:rPr>
              <a:t>Qwiic</a:t>
            </a:r>
            <a:r>
              <a:rPr kumimoji="0" lang="en-US" altLang="en-US" sz="1200" b="0" i="0" u="none" strike="noStrike" cap="none" normalizeH="0" baseline="0" dirty="0">
                <a:ln>
                  <a:noFill/>
                </a:ln>
                <a:effectLst/>
                <a:latin typeface="+mn-lt"/>
              </a:rPr>
              <a:t> board or device!</a:t>
            </a:r>
          </a:p>
          <a:p>
            <a:endParaRPr lang="en-US" dirty="0"/>
          </a:p>
        </p:txBody>
      </p:sp>
      <p:sp>
        <p:nvSpPr>
          <p:cNvPr id="6" name="TextBox 5">
            <a:extLst>
              <a:ext uri="{FF2B5EF4-FFF2-40B4-BE49-F238E27FC236}">
                <a16:creationId xmlns:a16="http://schemas.microsoft.com/office/drawing/2014/main" id="{12701C45-58A5-42B1-B847-13F2A4CCA578}"/>
              </a:ext>
            </a:extLst>
          </p:cNvPr>
          <p:cNvSpPr txBox="1"/>
          <p:nvPr/>
        </p:nvSpPr>
        <p:spPr>
          <a:xfrm>
            <a:off x="4419600" y="6358128"/>
            <a:ext cx="7620000" cy="276999"/>
          </a:xfrm>
          <a:prstGeom prst="rect">
            <a:avLst/>
          </a:prstGeom>
          <a:noFill/>
        </p:spPr>
        <p:txBody>
          <a:bodyPr wrap="square" rtlCol="0">
            <a:spAutoFit/>
          </a:bodyPr>
          <a:lstStyle/>
          <a:p>
            <a:r>
              <a:rPr lang="en-US" sz="1200" dirty="0"/>
              <a:t>From: </a:t>
            </a:r>
            <a:r>
              <a:rPr lang="en-US" sz="1200" dirty="0">
                <a:hlinkClick r:id="rId5"/>
              </a:rPr>
              <a:t>https://learn.adafruit.com/introducing-adafruit-stemma-qt/what-is-stemma-qt</a:t>
            </a:r>
            <a:r>
              <a:rPr lang="en-US" sz="1200" dirty="0"/>
              <a:t> </a:t>
            </a:r>
          </a:p>
        </p:txBody>
      </p:sp>
    </p:spTree>
    <p:extLst>
      <p:ext uri="{BB962C8B-B14F-4D97-AF65-F5344CB8AC3E}">
        <p14:creationId xmlns:p14="http://schemas.microsoft.com/office/powerpoint/2010/main" val="2043956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2" y="1066801"/>
            <a:ext cx="9689977" cy="5705475"/>
          </a:xfrm>
        </p:spPr>
        <p:txBody>
          <a:bodyPr>
            <a:normAutofit/>
          </a:bodyPr>
          <a:lstStyle/>
          <a:p>
            <a:pPr marL="0" indent="0">
              <a:buNone/>
            </a:pPr>
            <a:r>
              <a:rPr lang="en-US" sz="2000" dirty="0"/>
              <a:t>i2cdetect –y 1    This shows the devices on Bus 1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i2cdump –y 1 0x5f    Will dump the registers of device 0x5F</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I2cget –y 1 0x5f 0x10   Will get register 16 (0x10) of device 0X5F</a:t>
            </a:r>
          </a:p>
          <a:p>
            <a:pPr marL="0" indent="0">
              <a:buNone/>
            </a:pPr>
            <a:endParaRPr lang="en-US" sz="2000" dirty="0"/>
          </a:p>
          <a:p>
            <a:pPr marL="0" indent="0">
              <a:buNone/>
            </a:pPr>
            <a:r>
              <a:rPr lang="en-US" sz="2000" dirty="0"/>
              <a:t>I2cset –y 1 0x5f 0x10 0x3f   Will get register 2 of device 0X5F</a:t>
            </a:r>
          </a:p>
          <a:p>
            <a:pPr marL="0" indent="0">
              <a:buNone/>
            </a:pPr>
            <a:endParaRPr lang="en-US" dirty="0"/>
          </a:p>
        </p:txBody>
      </p:sp>
      <p:pic>
        <p:nvPicPr>
          <p:cNvPr id="8" name="Picture 7">
            <a:extLst>
              <a:ext uri="{FF2B5EF4-FFF2-40B4-BE49-F238E27FC236}">
                <a16:creationId xmlns:a16="http://schemas.microsoft.com/office/drawing/2014/main" id="{022FE331-44E5-43E3-8D51-7179016EC8F7}"/>
              </a:ext>
            </a:extLst>
          </p:cNvPr>
          <p:cNvPicPr>
            <a:picLocks noChangeAspect="1"/>
          </p:cNvPicPr>
          <p:nvPr/>
        </p:nvPicPr>
        <p:blipFill>
          <a:blip r:embed="rId2"/>
          <a:stretch>
            <a:fillRect/>
          </a:stretch>
        </p:blipFill>
        <p:spPr>
          <a:xfrm>
            <a:off x="2209800" y="1562100"/>
            <a:ext cx="4248150" cy="1562100"/>
          </a:xfrm>
          <a:prstGeom prst="rect">
            <a:avLst/>
          </a:prstGeom>
        </p:spPr>
      </p:pic>
      <p:pic>
        <p:nvPicPr>
          <p:cNvPr id="13" name="Picture 12">
            <a:extLst>
              <a:ext uri="{FF2B5EF4-FFF2-40B4-BE49-F238E27FC236}">
                <a16:creationId xmlns:a16="http://schemas.microsoft.com/office/drawing/2014/main" id="{D26F7221-52B4-4437-BDC6-7CBC35AB750B}"/>
              </a:ext>
            </a:extLst>
          </p:cNvPr>
          <p:cNvPicPr>
            <a:picLocks noChangeAspect="1"/>
          </p:cNvPicPr>
          <p:nvPr/>
        </p:nvPicPr>
        <p:blipFill>
          <a:blip r:embed="rId3"/>
          <a:stretch>
            <a:fillRect/>
          </a:stretch>
        </p:blipFill>
        <p:spPr>
          <a:xfrm>
            <a:off x="2209800" y="3733800"/>
            <a:ext cx="5657850" cy="1209675"/>
          </a:xfrm>
          <a:prstGeom prst="rect">
            <a:avLst/>
          </a:prstGeom>
        </p:spPr>
      </p:pic>
      <p:pic>
        <p:nvPicPr>
          <p:cNvPr id="15" name="Picture 14">
            <a:extLst>
              <a:ext uri="{FF2B5EF4-FFF2-40B4-BE49-F238E27FC236}">
                <a16:creationId xmlns:a16="http://schemas.microsoft.com/office/drawing/2014/main" id="{7623F1D4-350C-4D1E-A3DE-4603D7D9799E}"/>
              </a:ext>
            </a:extLst>
          </p:cNvPr>
          <p:cNvPicPr>
            <a:picLocks noChangeAspect="1"/>
          </p:cNvPicPr>
          <p:nvPr/>
        </p:nvPicPr>
        <p:blipFill>
          <a:blip r:embed="rId4"/>
          <a:stretch>
            <a:fillRect/>
          </a:stretch>
        </p:blipFill>
        <p:spPr>
          <a:xfrm>
            <a:off x="2209800" y="5438774"/>
            <a:ext cx="4286250" cy="352425"/>
          </a:xfrm>
          <a:prstGeom prst="rect">
            <a:avLst/>
          </a:prstGeom>
        </p:spPr>
      </p:pic>
      <p:pic>
        <p:nvPicPr>
          <p:cNvPr id="17" name="Picture 16">
            <a:extLst>
              <a:ext uri="{FF2B5EF4-FFF2-40B4-BE49-F238E27FC236}">
                <a16:creationId xmlns:a16="http://schemas.microsoft.com/office/drawing/2014/main" id="{4E22840C-E940-4A1A-BE70-07DCCD37F9DE}"/>
              </a:ext>
            </a:extLst>
          </p:cNvPr>
          <p:cNvPicPr>
            <a:picLocks noChangeAspect="1"/>
          </p:cNvPicPr>
          <p:nvPr/>
        </p:nvPicPr>
        <p:blipFill>
          <a:blip r:embed="rId5"/>
          <a:stretch>
            <a:fillRect/>
          </a:stretch>
        </p:blipFill>
        <p:spPr>
          <a:xfrm>
            <a:off x="2209800" y="6257926"/>
            <a:ext cx="4629150" cy="514350"/>
          </a:xfrm>
          <a:prstGeom prst="rect">
            <a:avLst/>
          </a:prstGeom>
        </p:spPr>
      </p:pic>
    </p:spTree>
    <p:extLst>
      <p:ext uri="{BB962C8B-B14F-4D97-AF65-F5344CB8AC3E}">
        <p14:creationId xmlns:p14="http://schemas.microsoft.com/office/powerpoint/2010/main" val="3649979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45A37B3-2261-438C-9E9A-A02B834F4D8C}"/>
              </a:ext>
            </a:extLst>
          </p:cNvPr>
          <p:cNvGrpSpPr/>
          <p:nvPr/>
        </p:nvGrpSpPr>
        <p:grpSpPr>
          <a:xfrm>
            <a:off x="4038600" y="2209800"/>
            <a:ext cx="4495801" cy="4536604"/>
            <a:chOff x="4038600" y="2133600"/>
            <a:chExt cx="4495801" cy="4536604"/>
          </a:xfrm>
        </p:grpSpPr>
        <p:pic>
          <p:nvPicPr>
            <p:cNvPr id="8" name="Picture 7">
              <a:extLst>
                <a:ext uri="{FF2B5EF4-FFF2-40B4-BE49-F238E27FC236}">
                  <a16:creationId xmlns:a16="http://schemas.microsoft.com/office/drawing/2014/main" id="{1A2EEC94-A9E1-46DA-A3FC-AEC96A4EF1FA}"/>
                </a:ext>
              </a:extLst>
            </p:cNvPr>
            <p:cNvPicPr>
              <a:picLocks noChangeAspect="1"/>
            </p:cNvPicPr>
            <p:nvPr/>
          </p:nvPicPr>
          <p:blipFill rotWithShape="1">
            <a:blip r:embed="rId2"/>
            <a:srcRect l="4727" t="16105" r="1872" b="1059"/>
            <a:stretch/>
          </p:blipFill>
          <p:spPr>
            <a:xfrm rot="19651807">
              <a:off x="4196271" y="2969370"/>
              <a:ext cx="3922299" cy="2777336"/>
            </a:xfrm>
            <a:prstGeom prst="rect">
              <a:avLst/>
            </a:prstGeom>
          </p:spPr>
        </p:pic>
        <p:sp>
          <p:nvSpPr>
            <p:cNvPr id="9" name="Rectangle 8">
              <a:extLst>
                <a:ext uri="{FF2B5EF4-FFF2-40B4-BE49-F238E27FC236}">
                  <a16:creationId xmlns:a16="http://schemas.microsoft.com/office/drawing/2014/main" id="{443CD2B5-BEEA-4134-B43C-8B5F21C661B3}"/>
                </a:ext>
              </a:extLst>
            </p:cNvPr>
            <p:cNvSpPr/>
            <p:nvPr/>
          </p:nvSpPr>
          <p:spPr>
            <a:xfrm>
              <a:off x="4084566" y="4782902"/>
              <a:ext cx="4068834" cy="1887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EB0DA1-CB85-4786-A876-2705A87C84AE}"/>
                </a:ext>
              </a:extLst>
            </p:cNvPr>
            <p:cNvSpPr/>
            <p:nvPr/>
          </p:nvSpPr>
          <p:spPr>
            <a:xfrm>
              <a:off x="4038600" y="2133600"/>
              <a:ext cx="4495801" cy="1887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10B5E50F-B647-4544-B796-2EE1640C16FA}"/>
              </a:ext>
            </a:extLst>
          </p:cNvPr>
          <p:cNvPicPr>
            <a:picLocks noChangeAspect="1"/>
          </p:cNvPicPr>
          <p:nvPr/>
        </p:nvPicPr>
        <p:blipFill rotWithShape="1">
          <a:blip r:embed="rId3"/>
          <a:srcRect r="9328"/>
          <a:stretch/>
        </p:blipFill>
        <p:spPr>
          <a:xfrm>
            <a:off x="339549" y="1524000"/>
            <a:ext cx="3581401" cy="4724400"/>
          </a:xfrm>
          <a:prstGeom prst="rect">
            <a:avLst/>
          </a:prstGeom>
        </p:spPr>
      </p:pic>
      <p:sp>
        <p:nvSpPr>
          <p:cNvPr id="2" name="Title 1">
            <a:extLst>
              <a:ext uri="{FF2B5EF4-FFF2-40B4-BE49-F238E27FC236}">
                <a16:creationId xmlns:a16="http://schemas.microsoft.com/office/drawing/2014/main" id="{D9DB2C2F-56CE-40B3-8486-12B079BEC5E3}"/>
              </a:ext>
            </a:extLst>
          </p:cNvPr>
          <p:cNvSpPr>
            <a:spLocks noGrp="1"/>
          </p:cNvSpPr>
          <p:nvPr>
            <p:ph type="title"/>
          </p:nvPr>
        </p:nvSpPr>
        <p:spPr/>
        <p:txBody>
          <a:bodyPr>
            <a:normAutofit fontScale="90000"/>
          </a:bodyPr>
          <a:lstStyle/>
          <a:p>
            <a:r>
              <a:rPr lang="en-US" dirty="0"/>
              <a:t>Hookup the SGP30</a:t>
            </a:r>
            <a:br>
              <a:rPr lang="en-US" dirty="0"/>
            </a:br>
            <a:r>
              <a:rPr lang="en-US" dirty="0"/>
              <a:t>*** Note power off while changing wires!!!</a:t>
            </a:r>
          </a:p>
        </p:txBody>
      </p:sp>
      <p:pic>
        <p:nvPicPr>
          <p:cNvPr id="6" name="Picture 5">
            <a:extLst>
              <a:ext uri="{FF2B5EF4-FFF2-40B4-BE49-F238E27FC236}">
                <a16:creationId xmlns:a16="http://schemas.microsoft.com/office/drawing/2014/main" id="{8F7E9E1E-C0D9-48C3-8F7A-F661D54444E6}"/>
              </a:ext>
            </a:extLst>
          </p:cNvPr>
          <p:cNvPicPr>
            <a:picLocks noChangeAspect="1"/>
          </p:cNvPicPr>
          <p:nvPr/>
        </p:nvPicPr>
        <p:blipFill>
          <a:blip r:embed="rId4"/>
          <a:stretch>
            <a:fillRect/>
          </a:stretch>
        </p:blipFill>
        <p:spPr>
          <a:xfrm>
            <a:off x="8382000" y="3581400"/>
            <a:ext cx="2195513" cy="1574386"/>
          </a:xfrm>
          <a:prstGeom prst="rect">
            <a:avLst/>
          </a:prstGeom>
        </p:spPr>
      </p:pic>
    </p:spTree>
    <p:extLst>
      <p:ext uri="{BB962C8B-B14F-4D97-AF65-F5344CB8AC3E}">
        <p14:creationId xmlns:p14="http://schemas.microsoft.com/office/powerpoint/2010/main" val="2842784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9C01-C090-47B7-A9FF-C21D52B11D78}"/>
              </a:ext>
            </a:extLst>
          </p:cNvPr>
          <p:cNvSpPr>
            <a:spLocks noGrp="1"/>
          </p:cNvSpPr>
          <p:nvPr>
            <p:ph type="title"/>
          </p:nvPr>
        </p:nvSpPr>
        <p:spPr/>
        <p:txBody>
          <a:bodyPr/>
          <a:lstStyle/>
          <a:p>
            <a:r>
              <a:rPr lang="en-US" dirty="0"/>
              <a:t>After power on check i2cdetect and run sgp30.py</a:t>
            </a:r>
          </a:p>
        </p:txBody>
      </p:sp>
      <p:pic>
        <p:nvPicPr>
          <p:cNvPr id="6" name="Content Placeholder 5">
            <a:extLst>
              <a:ext uri="{FF2B5EF4-FFF2-40B4-BE49-F238E27FC236}">
                <a16:creationId xmlns:a16="http://schemas.microsoft.com/office/drawing/2014/main" id="{C2E629D2-3738-485F-840B-D2F77E3314EC}"/>
              </a:ext>
            </a:extLst>
          </p:cNvPr>
          <p:cNvPicPr>
            <a:picLocks noGrp="1" noChangeAspect="1"/>
          </p:cNvPicPr>
          <p:nvPr>
            <p:ph sz="half" idx="1"/>
          </p:nvPr>
        </p:nvPicPr>
        <p:blipFill>
          <a:blip r:embed="rId2"/>
          <a:stretch>
            <a:fillRect/>
          </a:stretch>
        </p:blipFill>
        <p:spPr>
          <a:xfrm>
            <a:off x="609600" y="1491343"/>
            <a:ext cx="4448175" cy="1581150"/>
          </a:xfrm>
        </p:spPr>
      </p:pic>
      <p:sp>
        <p:nvSpPr>
          <p:cNvPr id="7" name="Rectangle 6">
            <a:extLst>
              <a:ext uri="{FF2B5EF4-FFF2-40B4-BE49-F238E27FC236}">
                <a16:creationId xmlns:a16="http://schemas.microsoft.com/office/drawing/2014/main" id="{E2923308-221C-46F2-AF89-F4CF624C54E2}"/>
              </a:ext>
            </a:extLst>
          </p:cNvPr>
          <p:cNvSpPr/>
          <p:nvPr/>
        </p:nvSpPr>
        <p:spPr>
          <a:xfrm>
            <a:off x="2743200" y="2590800"/>
            <a:ext cx="228600" cy="152400"/>
          </a:xfrm>
          <a:prstGeom prst="rect">
            <a:avLst/>
          </a:prstGeom>
          <a:solidFill>
            <a:srgbClr val="FFFF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17D55B-4F73-434A-9C80-156555F6FF1A}"/>
              </a:ext>
            </a:extLst>
          </p:cNvPr>
          <p:cNvPicPr>
            <a:picLocks noChangeAspect="1"/>
          </p:cNvPicPr>
          <p:nvPr/>
        </p:nvPicPr>
        <p:blipFill>
          <a:blip r:embed="rId3"/>
          <a:stretch>
            <a:fillRect/>
          </a:stretch>
        </p:blipFill>
        <p:spPr>
          <a:xfrm>
            <a:off x="685800" y="3222075"/>
            <a:ext cx="9277350" cy="3635925"/>
          </a:xfrm>
          <a:prstGeom prst="rect">
            <a:avLst/>
          </a:prstGeom>
        </p:spPr>
      </p:pic>
    </p:spTree>
    <p:extLst>
      <p:ext uri="{BB962C8B-B14F-4D97-AF65-F5344CB8AC3E}">
        <p14:creationId xmlns:p14="http://schemas.microsoft.com/office/powerpoint/2010/main" val="975849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3225</Words>
  <Application>Microsoft Office PowerPoint</Application>
  <PresentationFormat>Widescreen</PresentationFormat>
  <Paragraphs>563</Paragraphs>
  <Slides>64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proxima nova</vt:lpstr>
      <vt:lpstr>Clarity</vt:lpstr>
      <vt:lpstr>Basic Raspberry Pi and I2C Sensors</vt:lpstr>
      <vt:lpstr>Outline:</vt:lpstr>
      <vt:lpstr>Think About the Scope of Your Project</vt:lpstr>
      <vt:lpstr>Arduino</vt:lpstr>
      <vt:lpstr>Teensy and Other Small Variants</vt:lpstr>
      <vt:lpstr>RP2040 – Raspberry Pi Pico </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Connections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  Python</vt:lpstr>
      <vt:lpstr>*Hello World! Geany C</vt:lpstr>
      <vt:lpstr>*Hello World! Geany  HTML</vt:lpstr>
      <vt:lpstr>Raspberry Pi I/O*</vt:lpstr>
      <vt:lpstr>*GPIO Pin out</vt:lpstr>
      <vt:lpstr>*Standard Raspberry PI GPIO functions</vt:lpstr>
      <vt:lpstr>Add on Hardware</vt:lpstr>
      <vt:lpstr>Touch Screen with Camera and Case</vt:lpstr>
      <vt:lpstr>Addon Hardware Pi Camera – uses built in port.</vt:lpstr>
      <vt:lpstr>Pi Hats – Hardware for the Raspberry Pi</vt:lpstr>
      <vt:lpstr>Franken Chiller Brewery Control</vt:lpstr>
      <vt:lpstr>Raspberry Pi Sense Hat</vt:lpstr>
      <vt:lpstr>Accelerometer.</vt:lpstr>
      <vt:lpstr>Weather station</vt:lpstr>
      <vt:lpstr>Copy and pasting between windows.</vt:lpstr>
      <vt:lpstr>Sense Hat – Chuck Maze</vt:lpstr>
      <vt:lpstr>GUIs via Python Tkinter, matplotlib, Pygame, GTK+ and Qt</vt:lpstr>
      <vt:lpstr>Pi Sense Hat – Chuck Paint</vt:lpstr>
      <vt:lpstr>STEMMA QT (Adafruit) and Qwiic (SparkFun)</vt:lpstr>
      <vt:lpstr>Looking at the I2C bus </vt:lpstr>
      <vt:lpstr>Hookup the SGP30 *** Note power off while changing wires!!!</vt:lpstr>
      <vt:lpstr>After power on check i2cdetect and run sgp30.py</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2021-09-20T02:48:07Z</dcterms:modified>
</cp:coreProperties>
</file>